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3" r:id="rId3"/>
    <p:sldId id="268" r:id="rId4"/>
    <p:sldId id="269" r:id="rId5"/>
    <p:sldId id="258" r:id="rId6"/>
    <p:sldId id="262" r:id="rId7"/>
    <p:sldId id="266" r:id="rId8"/>
    <p:sldId id="267" r:id="rId9"/>
    <p:sldId id="264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D933E-759C-46D2-8577-F8EB78D44DD2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15D0E-C99B-40AA-8DD9-62D8F55E53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D18D-0E5C-46A7-8096-610DBFD2A4D1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DD87-1033-45B8-9F47-109ADD392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custodio\Downloads\Fatherhood%20video%202019_version%202_1920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llr.state.md.us/employment" TargetMode="External"/><Relationship Id="rId2" Type="http://schemas.openxmlformats.org/officeDocument/2006/relationships/hyperlink" Target="https://www.express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mwejobs.maryland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b="1" dirty="0" smtClean="0"/>
              <a:t>Rules of Engagement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Working Regionally to lift families up while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Increasing Collections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Group 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304800"/>
            <a:ext cx="3535680" cy="2651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6248400"/>
            <a:ext cx="441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Dawn Coleman, Assistant Director Talbot County Office of Child Support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than a Minute</a:t>
            </a:r>
            <a:br>
              <a:rPr lang="en-US" dirty="0" smtClean="0"/>
            </a:br>
            <a:r>
              <a:rPr lang="en-US" dirty="0" smtClean="0"/>
              <a:t>It takes a Village</a:t>
            </a:r>
            <a:endParaRPr lang="en-US" dirty="0"/>
          </a:p>
        </p:txBody>
      </p:sp>
      <p:pic>
        <p:nvPicPr>
          <p:cNvPr id="6" name="Content Placeholder 5" descr="Talbot DSS- Fatherhood - Coleman &amp; Carter 0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57400"/>
            <a:ext cx="5118359" cy="1920240"/>
          </a:xfrm>
        </p:spPr>
      </p:pic>
      <p:pic>
        <p:nvPicPr>
          <p:cNvPr id="7" name="Picture 6" descr="Talbot DSS - Fatherhood Carter Family at Game 06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19600"/>
            <a:ext cx="4123684" cy="2194560"/>
          </a:xfrm>
          <a:prstGeom prst="rect">
            <a:avLst/>
          </a:prstGeom>
        </p:spPr>
      </p:pic>
      <p:pic>
        <p:nvPicPr>
          <p:cNvPr id="8" name="Picture 7" descr="Daddys gir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743200"/>
            <a:ext cx="2537460" cy="3383280"/>
          </a:xfrm>
          <a:prstGeom prst="rect">
            <a:avLst/>
          </a:prstGeom>
        </p:spPr>
      </p:pic>
      <p:pic>
        <p:nvPicPr>
          <p:cNvPr id="9" name="Picture 8" descr="DSS Child Support Fatherhood Program interview pho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52400"/>
            <a:ext cx="3310044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Helping 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Chris’s Story</a:t>
            </a:r>
            <a:endParaRPr lang="en-US" dirty="0"/>
          </a:p>
        </p:txBody>
      </p:sp>
      <p:pic>
        <p:nvPicPr>
          <p:cNvPr id="6146" name="Picture 2" descr="C:\Users\Dcolema6\AppData\Local\Microsoft\Windows\Temporary Internet Files\Content.IE5\2S8NDGS2\child-suppo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515559" cy="2011680"/>
          </a:xfrm>
          <a:prstGeom prst="rect">
            <a:avLst/>
          </a:prstGeom>
          <a:noFill/>
        </p:spPr>
      </p:pic>
      <p:pic>
        <p:nvPicPr>
          <p:cNvPr id="6147" name="Picture 3" descr="C:\Users\Dcolema6\AppData\Local\Microsoft\Windows\Temporary Internet Files\Content.IE5\VAMZBU6Q\hop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5977258" cy="2651760"/>
          </a:xfrm>
          <a:prstGeom prst="rect">
            <a:avLst/>
          </a:prstGeom>
          <a:noFill/>
        </p:spPr>
      </p:pic>
      <p:pic>
        <p:nvPicPr>
          <p:cNvPr id="6148" name="Picture 4" descr="C:\Users\Dcolema6\AppData\Local\Microsoft\Windows\Temporary Internet Files\Content.IE5\VAMZBU6Q\we-can-help-logo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3600"/>
            <a:ext cx="241993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SIDE OF THE DESK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589935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atherhood video 2019_version 2_192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42900"/>
            <a:ext cx="81788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Fatherhood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Baltimore County Winning Fathers Program</a:t>
            </a:r>
          </a:p>
          <a:p>
            <a:r>
              <a:rPr lang="en-US" dirty="0" smtClean="0"/>
              <a:t>Baltimore County CCBC Job Network Program</a:t>
            </a:r>
          </a:p>
          <a:p>
            <a:r>
              <a:rPr lang="en-US" dirty="0" smtClean="0"/>
              <a:t>Caroline County Parents as Partners</a:t>
            </a:r>
          </a:p>
          <a:p>
            <a:r>
              <a:rPr lang="en-US" dirty="0" smtClean="0"/>
              <a:t>Caroline County RISE Program</a:t>
            </a:r>
          </a:p>
          <a:p>
            <a:r>
              <a:rPr lang="en-US" dirty="0" smtClean="0"/>
              <a:t>Talbot County Young Fathers/NPEP Programs</a:t>
            </a:r>
          </a:p>
          <a:p>
            <a:r>
              <a:rPr lang="en-US" dirty="0" smtClean="0"/>
              <a:t>Washington County CAPE Program</a:t>
            </a:r>
          </a:p>
          <a:p>
            <a:r>
              <a:rPr lang="en-US" dirty="0" err="1" smtClean="0"/>
              <a:t>NETWorks</a:t>
            </a:r>
            <a:r>
              <a:rPr lang="en-US" dirty="0" smtClean="0"/>
              <a:t> Program (</a:t>
            </a:r>
            <a:r>
              <a:rPr lang="en-US" dirty="0" err="1" smtClean="0"/>
              <a:t>Wicomico,Somerset,Worcester</a:t>
            </a:r>
            <a:r>
              <a:rPr lang="en-US" dirty="0" smtClean="0"/>
              <a:t> – Tri-Pep</a:t>
            </a:r>
            <a:endParaRPr lang="en-US" dirty="0"/>
          </a:p>
        </p:txBody>
      </p:sp>
      <p:pic>
        <p:nvPicPr>
          <p:cNvPr id="5122" name="Picture 2" descr="C:\Users\Dcolema6\AppData\Local\Microsoft\Windows\Temporary Internet Files\Content.IE5\9S3YSF9F\christian-fathers-day-gif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562100" cy="1116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Talbot County Young Fathers/NPEP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 Average of 52 Individuals Per Year</a:t>
            </a:r>
          </a:p>
          <a:p>
            <a:r>
              <a:rPr lang="en-US" dirty="0" smtClean="0"/>
              <a:t>85% of Unemployed Parents obtain employment</a:t>
            </a:r>
          </a:p>
          <a:p>
            <a:r>
              <a:rPr lang="en-US" dirty="0" smtClean="0"/>
              <a:t>73% Retain employment &gt; 90 days</a:t>
            </a:r>
          </a:p>
          <a:p>
            <a:r>
              <a:rPr lang="en-US" dirty="0" smtClean="0"/>
              <a:t>91% Make Child Support Payments</a:t>
            </a:r>
          </a:p>
          <a:p>
            <a:r>
              <a:rPr lang="en-US" dirty="0" smtClean="0"/>
              <a:t>$140, 680.00 Collected Annually from these individuals</a:t>
            </a:r>
          </a:p>
          <a:p>
            <a:r>
              <a:rPr lang="en-US" dirty="0" smtClean="0"/>
              <a:t>FY-17, FY-18, FY19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</a:p>
          <a:p>
            <a:r>
              <a:rPr lang="en-US" dirty="0" smtClean="0"/>
              <a:t>Assess</a:t>
            </a:r>
          </a:p>
          <a:p>
            <a:r>
              <a:rPr lang="en-US" dirty="0" smtClean="0"/>
              <a:t>Address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Barriers to 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Relationships </a:t>
            </a:r>
          </a:p>
          <a:p>
            <a:pPr lvl="1"/>
            <a:r>
              <a:rPr lang="en-US" dirty="0" smtClean="0"/>
              <a:t>Self Sufficiency</a:t>
            </a:r>
          </a:p>
          <a:p>
            <a:pPr lvl="1"/>
            <a:r>
              <a:rPr lang="en-US" dirty="0" smtClean="0"/>
              <a:t>Child Support Payments</a:t>
            </a:r>
          </a:p>
        </p:txBody>
      </p:sp>
      <p:pic>
        <p:nvPicPr>
          <p:cNvPr id="1027" name="Picture 3" descr="C:\Users\Dcolema6\AppData\Local\Microsoft\Windows\Temporary Internet Files\Content.IE5\NOBSIB12\2497321_738538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198" y="1828800"/>
            <a:ext cx="4933906" cy="3291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the Child Support Program</a:t>
            </a:r>
          </a:p>
          <a:p>
            <a:r>
              <a:rPr lang="en-US" dirty="0" smtClean="0"/>
              <a:t>Good Listening Skills</a:t>
            </a:r>
          </a:p>
          <a:p>
            <a:r>
              <a:rPr lang="en-US" dirty="0" smtClean="0"/>
              <a:t>Empathetic</a:t>
            </a:r>
          </a:p>
          <a:p>
            <a:r>
              <a:rPr lang="en-US" dirty="0" smtClean="0"/>
              <a:t>Respectful</a:t>
            </a:r>
          </a:p>
          <a:p>
            <a:r>
              <a:rPr lang="en-US" dirty="0" smtClean="0"/>
              <a:t>Honest</a:t>
            </a:r>
          </a:p>
          <a:p>
            <a:r>
              <a:rPr lang="en-US" dirty="0" smtClean="0"/>
              <a:t>Open</a:t>
            </a:r>
          </a:p>
          <a:p>
            <a:r>
              <a:rPr lang="en-US" dirty="0" smtClean="0"/>
              <a:t>Non-Judgmental</a:t>
            </a:r>
            <a:endParaRPr lang="en-US" dirty="0"/>
          </a:p>
        </p:txBody>
      </p:sp>
      <p:pic>
        <p:nvPicPr>
          <p:cNvPr id="2051" name="Picture 3" descr="C:\Users\Dcolema6\AppData\Local\Microsoft\Windows\Temporary Internet Files\Content.IE5\VAMZBU6Q\empathy-leadershi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 Employment Professionals-Staffing</a:t>
            </a:r>
          </a:p>
          <a:p>
            <a:pPr lvl="1"/>
            <a:r>
              <a:rPr lang="en-US" dirty="0" smtClean="0">
                <a:hlinkClick r:id="rId2"/>
              </a:rPr>
              <a:t>https://www.expresspro.com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Maryland Department of Labor </a:t>
            </a:r>
          </a:p>
          <a:p>
            <a:pPr lvl="1"/>
            <a:r>
              <a:rPr lang="en-US" dirty="0" smtClean="0"/>
              <a:t>American Job Centers</a:t>
            </a:r>
          </a:p>
          <a:p>
            <a:pPr lvl="2"/>
            <a:r>
              <a:rPr lang="en-US" dirty="0" smtClean="0">
                <a:hlinkClick r:id="rId3"/>
              </a:rPr>
              <a:t>https://dllr.state.md.us/employment</a:t>
            </a:r>
            <a:endParaRPr lang="en-US" dirty="0" smtClean="0"/>
          </a:p>
          <a:p>
            <a:pPr lvl="1"/>
            <a:r>
              <a:rPr lang="en-US" dirty="0" smtClean="0"/>
              <a:t>Maryland Workforce Exchange</a:t>
            </a:r>
          </a:p>
          <a:p>
            <a:pPr lvl="2"/>
            <a:r>
              <a:rPr lang="en-US" dirty="0" smtClean="0">
                <a:hlinkClick r:id="rId4"/>
              </a:rPr>
              <a:t>https://mwejobs.maryland.gov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3074" name="Picture 2" descr="C:\Users\Dcolema6\AppData\Local\Microsoft\Windows\Temporary Internet Files\Content.IE5\NOBSIB12\Find-Jo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1923635" cy="128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Department of Social Services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SNAP (Supplemental Nutrition Assistance Benefit)</a:t>
            </a:r>
          </a:p>
          <a:p>
            <a:pPr lvl="1"/>
            <a:r>
              <a:rPr lang="en-US" dirty="0" smtClean="0"/>
              <a:t>Medical Assistance/ Maryland Health Connection</a:t>
            </a:r>
          </a:p>
          <a:p>
            <a:pPr lvl="1"/>
            <a:r>
              <a:rPr lang="en-US" dirty="0" smtClean="0"/>
              <a:t>TCA – Temporary Cash Assistance</a:t>
            </a:r>
          </a:p>
          <a:p>
            <a:pPr lvl="1"/>
            <a:r>
              <a:rPr lang="en-US" dirty="0" smtClean="0"/>
              <a:t>TDAP - Temporary Cash Assistance for Disabled Adults without Children in Home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Users\Dcolema6\AppData\Local\Microsoft\Windows\Temporary Internet Files\Content.IE5\NOBSIB12\grocer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620203" cy="1920240"/>
          </a:xfrm>
          <a:prstGeom prst="rect">
            <a:avLst/>
          </a:prstGeom>
          <a:noFill/>
        </p:spPr>
      </p:pic>
      <p:pic>
        <p:nvPicPr>
          <p:cNvPr id="2053" name="Picture 5" descr="C:\Users\Dcolema6\AppData\Local\Microsoft\Windows\Temporary Internet Files\Content.IE5\2S8NDGS2\15726293894_821a540bcb_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1737360" cy="1737360"/>
          </a:xfrm>
          <a:prstGeom prst="rect">
            <a:avLst/>
          </a:prstGeom>
          <a:noFill/>
        </p:spPr>
      </p:pic>
      <p:pic>
        <p:nvPicPr>
          <p:cNvPr id="2054" name="Picture 6" descr="C:\Users\Dcolema6\AppData\Local\Microsoft\Windows\Temporary Internet Files\Content.IE5\9S3YSF9F\clipart027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303520"/>
            <a:ext cx="241629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Partners</a:t>
            </a:r>
            <a:endParaRPr lang="en-US" dirty="0"/>
          </a:p>
        </p:txBody>
      </p:sp>
      <p:pic>
        <p:nvPicPr>
          <p:cNvPr id="4098" name="Picture 2" descr="C:\Users\Dcolema6\AppData\Local\Microsoft\Windows\Temporary Internet Files\Content.IE5\9S3YSF9F\318px-Handshake_ico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80000">
            <a:off x="132973" y="-324226"/>
            <a:ext cx="2194560" cy="219456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Health Authorities (see handout)</a:t>
            </a:r>
          </a:p>
          <a:p>
            <a:r>
              <a:rPr lang="en-US" dirty="0" smtClean="0"/>
              <a:t>Local Food Pantries</a:t>
            </a:r>
          </a:p>
          <a:p>
            <a:r>
              <a:rPr lang="en-US" dirty="0" smtClean="0"/>
              <a:t>Local Churches</a:t>
            </a:r>
          </a:p>
          <a:p>
            <a:r>
              <a:rPr lang="en-US" dirty="0" smtClean="0"/>
              <a:t>Cold Weather Shelters</a:t>
            </a:r>
          </a:p>
          <a:p>
            <a:r>
              <a:rPr lang="en-US" dirty="0" smtClean="0"/>
              <a:t>Transitional Housing</a:t>
            </a:r>
          </a:p>
          <a:p>
            <a:endParaRPr lang="en-US" dirty="0"/>
          </a:p>
        </p:txBody>
      </p:sp>
      <p:pic>
        <p:nvPicPr>
          <p:cNvPr id="4102" name="Picture 6" descr="C:\Users\Dcolema6\AppData\Local\Microsoft\Windows\Temporary Internet Files\Content.IE5\VAMZBU6Q\worktogether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412595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92149BA125A4DBA29E20D23FF6F07" ma:contentTypeVersion="4" ma:contentTypeDescription="Create a new document." ma:contentTypeScope="" ma:versionID="f75b5a14bf6f4846a80cb9ff816b24d6">
  <xsd:schema xmlns:xsd="http://www.w3.org/2001/XMLSchema" xmlns:xs="http://www.w3.org/2001/XMLSchema" xmlns:p="http://schemas.microsoft.com/office/2006/metadata/properties" xmlns:ns2="baef2820-6b11-4694-96a8-3a6c53cf250b" xmlns:ns3="3f6b5055-1967-4606-b0e6-6c1398a999ef" targetNamespace="http://schemas.microsoft.com/office/2006/metadata/properties" ma:root="true" ma:fieldsID="01a686146dace8e4018571f27dbe3589" ns2:_="" ns3:_="">
    <xsd:import namespace="baef2820-6b11-4694-96a8-3a6c53cf250b"/>
    <xsd:import namespace="3f6b5055-1967-4606-b0e6-6c1398a99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f2820-6b11-4694-96a8-3a6c53cf2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b5055-1967-4606-b0e6-6c1398a99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DB11AD-3E56-49B7-9197-392FF5101062}"/>
</file>

<file path=customXml/itemProps2.xml><?xml version="1.0" encoding="utf-8"?>
<ds:datastoreItem xmlns:ds="http://schemas.openxmlformats.org/officeDocument/2006/customXml" ds:itemID="{E88DE8DB-E56A-4AA6-9CF6-28C50FF26AC3}"/>
</file>

<file path=customXml/itemProps3.xml><?xml version="1.0" encoding="utf-8"?>
<ds:datastoreItem xmlns:ds="http://schemas.openxmlformats.org/officeDocument/2006/customXml" ds:itemID="{FF5B47BE-CFB4-4A20-9493-832291807586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229</Words>
  <Application>Microsoft Office PowerPoint</Application>
  <PresentationFormat>On-screen Show (4:3)</PresentationFormat>
  <Paragraphs>66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Rules of Engagement</vt:lpstr>
      <vt:lpstr>Slide 2</vt:lpstr>
      <vt:lpstr>Fatherhood Programs</vt:lpstr>
      <vt:lpstr>Talbot County Young Fathers/NPEP</vt:lpstr>
      <vt:lpstr>Engagement</vt:lpstr>
      <vt:lpstr>Case Management</vt:lpstr>
      <vt:lpstr>Employment Resources</vt:lpstr>
      <vt:lpstr>Assistance</vt:lpstr>
      <vt:lpstr>Community Partners</vt:lpstr>
      <vt:lpstr>More than a Minute It takes a Village</vt:lpstr>
      <vt:lpstr>Peers Helping Peers</vt:lpstr>
      <vt:lpstr>THE OTHER SIDE OF THE DESK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of Engagement</dc:title>
  <dc:creator>DHRAdmin</dc:creator>
  <cp:lastModifiedBy>DHRAdmin</cp:lastModifiedBy>
  <cp:revision>22</cp:revision>
  <dcterms:created xsi:type="dcterms:W3CDTF">2019-10-14T19:47:41Z</dcterms:created>
  <dcterms:modified xsi:type="dcterms:W3CDTF">2019-10-18T19:12:26Z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0x010100FDE92149BA125A4DBA29E20D23FF6F07</vt:lpwstr>
  </property>
</Properties>
</file>